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72" r:id="rId3"/>
    <p:sldId id="258" r:id="rId4"/>
    <p:sldId id="271" r:id="rId5"/>
    <p:sldId id="259" r:id="rId6"/>
    <p:sldId id="262" r:id="rId7"/>
    <p:sldId id="265" r:id="rId8"/>
    <p:sldId id="267" r:id="rId9"/>
    <p:sldId id="261" r:id="rId10"/>
    <p:sldId id="263" r:id="rId11"/>
    <p:sldId id="264" r:id="rId12"/>
    <p:sldId id="266" r:id="rId13"/>
    <p:sldId id="268"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FB651F-230D-AEC6-8DA2-D7A1D2A435CF}" v="164" dt="2023-03-20T02:42:36.628"/>
    <p1510:client id="{394A8E87-CB7C-48A5-AA3D-5DFFA166B4B2}" v="543" dt="2023-03-20T17:27:29.774"/>
    <p1510:client id="{A0243AFF-76A0-7FFF-D541-96155805AB45}" v="935" dt="2023-03-20T03:59:55.389"/>
    <p1510:client id="{B7DFD960-E1B4-CD3B-5FC9-216A581F234A}" v="31" dt="2023-03-20T17:11:12.917"/>
    <p1510:client id="{D1B5CAD9-D0F3-3BAD-DF82-A86161387676}" v="285" dt="2023-03-20T02:59:42.103"/>
    <p1510:client id="{EAA47F98-E244-F699-9782-A575AF8D802D}" v="1145" dt="2023-03-20T15:45:59.799"/>
    <p1510:client id="{F3405477-C2EF-2C4D-9E41-4EFE5FD4C8CB}" v="3" dt="2023-03-20T16:49:09.1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CECA33-C7D9-4AEA-BC10-63E0E9FA0FD7}" type="datetimeFigureOut">
              <a:t>3/20/2023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07697-A9E4-4030-9A45-37633D476465}" type="slidenum">
              <a:t>‹#›</a:t>
            </a:fld>
            <a:endParaRPr lang="en-US"/>
          </a:p>
        </p:txBody>
      </p:sp>
    </p:spTree>
    <p:extLst>
      <p:ext uri="{BB962C8B-B14F-4D97-AF65-F5344CB8AC3E}">
        <p14:creationId xmlns:p14="http://schemas.microsoft.com/office/powerpoint/2010/main" val="40150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point 2, </a:t>
            </a:r>
            <a:r>
              <a:rPr lang="en-US"/>
              <a:t>The reason for this is because customers with graduate education level or above earns above 2 times than customers with undergraduate education level.</a:t>
            </a:r>
            <a:endParaRPr lang="en-US">
              <a:cs typeface="Calibri"/>
            </a:endParaRPr>
          </a:p>
        </p:txBody>
      </p:sp>
      <p:sp>
        <p:nvSpPr>
          <p:cNvPr id="4" name="Slide Number Placeholder 3"/>
          <p:cNvSpPr>
            <a:spLocks noGrp="1"/>
          </p:cNvSpPr>
          <p:nvPr>
            <p:ph type="sldNum" sz="quarter" idx="5"/>
          </p:nvPr>
        </p:nvSpPr>
        <p:spPr/>
        <p:txBody>
          <a:bodyPr/>
          <a:lstStyle/>
          <a:p>
            <a:fld id="{27B07697-A9E4-4030-9A45-37633D476465}" type="slidenum">
              <a:t>13</a:t>
            </a:fld>
            <a:endParaRPr lang="en-US"/>
          </a:p>
        </p:txBody>
      </p:sp>
    </p:spTree>
    <p:extLst>
      <p:ext uri="{BB962C8B-B14F-4D97-AF65-F5344CB8AC3E}">
        <p14:creationId xmlns:p14="http://schemas.microsoft.com/office/powerpoint/2010/main" val="268447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35000" y="640823"/>
            <a:ext cx="3418659" cy="5583148"/>
          </a:xfrm>
        </p:spPr>
        <p:txBody>
          <a:bodyPr vert="horz" lIns="91440" tIns="45720" rIns="91440" bIns="45720" rtlCol="0" anchor="ctr">
            <a:normAutofit/>
          </a:bodyPr>
          <a:lstStyle/>
          <a:p>
            <a:pPr algn="l"/>
            <a:r>
              <a:rPr lang="en-US" sz="5400" b="1" kern="1200">
                <a:solidFill>
                  <a:schemeClr val="tx1"/>
                </a:solidFill>
                <a:latin typeface="+mj-lt"/>
                <a:ea typeface="+mj-ea"/>
                <a:cs typeface="+mj-cs"/>
              </a:rPr>
              <a:t>Exploratory Data Analysis</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5172700" y="1296353"/>
            <a:ext cx="6170488" cy="1241639"/>
          </a:xfrm>
        </p:spPr>
        <p:txBody>
          <a:bodyPr vert="horz" lIns="91440" tIns="45720" rIns="91440" bIns="45720" rtlCol="0" anchor="t">
            <a:noAutofit/>
          </a:bodyPr>
          <a:lstStyle/>
          <a:p>
            <a:pPr defTabSz="621792">
              <a:spcBef>
                <a:spcPts val="680"/>
              </a:spcBef>
            </a:pPr>
            <a:r>
              <a:rPr lang="en-US" sz="4000" b="1" kern="1200" dirty="0">
                <a:latin typeface="+mn-lt"/>
                <a:ea typeface="+mn-ea"/>
                <a:cs typeface="Calibri"/>
              </a:rPr>
              <a:t>Customer Segmentation and Profiling Analysis</a:t>
            </a:r>
            <a:endParaRPr lang="en-US" sz="4000" b="1" kern="1200" dirty="0">
              <a:latin typeface="+mn-lt"/>
              <a:cs typeface="Calibri"/>
            </a:endParaRPr>
          </a:p>
          <a:p>
            <a:endParaRPr lang="en-US" sz="4000" dirty="0">
              <a:cs typeface="Calibri"/>
            </a:endParaRPr>
          </a:p>
        </p:txBody>
      </p:sp>
      <p:sp>
        <p:nvSpPr>
          <p:cNvPr id="4" name="TextBox 3">
            <a:extLst>
              <a:ext uri="{FF2B5EF4-FFF2-40B4-BE49-F238E27FC236}">
                <a16:creationId xmlns:a16="http://schemas.microsoft.com/office/drawing/2014/main" id="{5973349F-4364-7B12-2A5C-46FE6C066076}"/>
              </a:ext>
            </a:extLst>
          </p:cNvPr>
          <p:cNvSpPr txBox="1"/>
          <p:nvPr/>
        </p:nvSpPr>
        <p:spPr>
          <a:xfrm>
            <a:off x="7318896" y="3932276"/>
            <a:ext cx="1866142" cy="13588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21792">
              <a:lnSpc>
                <a:spcPct val="90000"/>
              </a:lnSpc>
              <a:spcBef>
                <a:spcPts val="680"/>
              </a:spcBef>
            </a:pPr>
            <a:r>
              <a:rPr lang="en-US" i="1" kern="1200" dirty="0">
                <a:latin typeface="+mn-lt"/>
                <a:ea typeface="+mn-lt"/>
                <a:cs typeface="+mn-lt"/>
              </a:rPr>
              <a:t>Group – 7</a:t>
            </a:r>
          </a:p>
          <a:p>
            <a:pPr algn="ctr" defTabSz="621792">
              <a:lnSpc>
                <a:spcPct val="90000"/>
              </a:lnSpc>
              <a:spcBef>
                <a:spcPts val="680"/>
              </a:spcBef>
            </a:pPr>
            <a:r>
              <a:rPr lang="en-US" i="1" kern="1200" dirty="0">
                <a:latin typeface="+mn-lt"/>
                <a:ea typeface="+mn-lt"/>
                <a:cs typeface="+mn-lt"/>
              </a:rPr>
              <a:t>Revanth Vemula</a:t>
            </a:r>
          </a:p>
          <a:p>
            <a:pPr algn="ctr" defTabSz="621792">
              <a:lnSpc>
                <a:spcPct val="90000"/>
              </a:lnSpc>
              <a:spcBef>
                <a:spcPts val="680"/>
              </a:spcBef>
            </a:pPr>
            <a:r>
              <a:rPr lang="en-US" i="1" kern="1200" dirty="0">
                <a:latin typeface="+mn-lt"/>
                <a:ea typeface="+mn-lt"/>
                <a:cs typeface="+mn-lt"/>
              </a:rPr>
              <a:t>Harshil Chauhan</a:t>
            </a:r>
          </a:p>
          <a:p>
            <a:pPr algn="ctr" defTabSz="621792">
              <a:lnSpc>
                <a:spcPct val="90000"/>
              </a:lnSpc>
              <a:spcBef>
                <a:spcPts val="680"/>
              </a:spcBef>
            </a:pPr>
            <a:r>
              <a:rPr lang="en-US" i="1" kern="1200" dirty="0">
                <a:latin typeface="+mn-lt"/>
                <a:ea typeface="+mn-lt"/>
                <a:cs typeface="+mn-lt"/>
              </a:rPr>
              <a:t>Raghava Sagar</a:t>
            </a:r>
          </a:p>
        </p:txBody>
      </p:sp>
      <p:sp>
        <p:nvSpPr>
          <p:cNvPr id="5" name="TextBox 4">
            <a:extLst>
              <a:ext uri="{FF2B5EF4-FFF2-40B4-BE49-F238E27FC236}">
                <a16:creationId xmlns:a16="http://schemas.microsoft.com/office/drawing/2014/main" id="{3F9F31A0-45C9-E495-2272-0C3C82493149}"/>
              </a:ext>
            </a:extLst>
          </p:cNvPr>
          <p:cNvSpPr txBox="1"/>
          <p:nvPr/>
        </p:nvSpPr>
        <p:spPr>
          <a:xfrm>
            <a:off x="6972764" y="2894926"/>
            <a:ext cx="2563565" cy="13952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21792">
              <a:lnSpc>
                <a:spcPct val="90000"/>
              </a:lnSpc>
              <a:spcBef>
                <a:spcPts val="680"/>
              </a:spcBef>
            </a:pPr>
            <a:r>
              <a:rPr lang="en-US" sz="1600" i="1" kern="1200" dirty="0">
                <a:latin typeface="+mn-lt"/>
                <a:ea typeface="+mn-lt"/>
                <a:cs typeface="+mn-lt"/>
              </a:rPr>
              <a:t>Guided by:</a:t>
            </a:r>
          </a:p>
          <a:p>
            <a:pPr algn="ctr" defTabSz="621792">
              <a:lnSpc>
                <a:spcPct val="90000"/>
              </a:lnSpc>
              <a:spcBef>
                <a:spcPts val="680"/>
              </a:spcBef>
            </a:pPr>
            <a:r>
              <a:rPr lang="en-US" sz="1600" i="1" kern="1200" dirty="0">
                <a:latin typeface="+mn-lt"/>
                <a:ea typeface="+mn-lt"/>
                <a:cs typeface="+mn-lt"/>
              </a:rPr>
              <a:t>Dr. Chris </a:t>
            </a:r>
            <a:r>
              <a:rPr lang="en-US" i="1" kern="1200" dirty="0">
                <a:latin typeface="+mn-lt"/>
                <a:ea typeface="+mn-lt"/>
                <a:cs typeface="+mn-lt"/>
              </a:rPr>
              <a:t>Asakiewicz</a:t>
            </a:r>
          </a:p>
          <a:p>
            <a:pPr algn="ctr" defTabSz="621792">
              <a:lnSpc>
                <a:spcPct val="90000"/>
              </a:lnSpc>
              <a:spcBef>
                <a:spcPts val="680"/>
              </a:spcBef>
            </a:pPr>
            <a:endParaRPr lang="en-US" sz="1600" i="1" kern="1200" dirty="0">
              <a:latin typeface="+mn-lt"/>
              <a:cs typeface="Calibri"/>
            </a:endParaRPr>
          </a:p>
          <a:p>
            <a:endParaRPr lang="en-US" sz="2800" i="1" dirty="0">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127BA-2A40-F5CD-95B5-162634AF3E34}"/>
              </a:ext>
            </a:extLst>
          </p:cNvPr>
          <p:cNvSpPr>
            <a:spLocks noGrp="1"/>
          </p:cNvSpPr>
          <p:nvPr>
            <p:ph type="title"/>
          </p:nvPr>
        </p:nvSpPr>
        <p:spPr>
          <a:xfrm>
            <a:off x="630936" y="502920"/>
            <a:ext cx="3419856" cy="1463040"/>
          </a:xfrm>
        </p:spPr>
        <p:txBody>
          <a:bodyPr anchor="ctr">
            <a:normAutofit/>
          </a:bodyPr>
          <a:lstStyle/>
          <a:p>
            <a:r>
              <a:rPr lang="en-US" sz="3700" b="1">
                <a:latin typeface="Calibri"/>
                <a:cs typeface="Calibri Light"/>
              </a:rPr>
              <a:t>Income vs. Total Amount Spent</a:t>
            </a:r>
            <a:endParaRPr lang="en-US" sz="3700" b="1">
              <a:latin typeface="Calibri"/>
              <a:cs typeface="Calibri"/>
            </a:endParaRPr>
          </a:p>
        </p:txBody>
      </p:sp>
      <p:sp>
        <p:nvSpPr>
          <p:cNvPr id="1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97B0462-F64F-F7CF-0C5C-E815EFB1B117}"/>
              </a:ext>
            </a:extLst>
          </p:cNvPr>
          <p:cNvSpPr>
            <a:spLocks noGrp="1"/>
          </p:cNvSpPr>
          <p:nvPr>
            <p:ph idx="1"/>
          </p:nvPr>
        </p:nvSpPr>
        <p:spPr>
          <a:xfrm>
            <a:off x="4654295" y="502920"/>
            <a:ext cx="6894576" cy="1463040"/>
          </a:xfrm>
        </p:spPr>
        <p:txBody>
          <a:bodyPr anchor="ctr">
            <a:normAutofit/>
          </a:bodyPr>
          <a:lstStyle/>
          <a:p>
            <a:r>
              <a:rPr lang="en-US" sz="2200">
                <a:ea typeface="+mn-lt"/>
                <a:cs typeface="+mn-lt"/>
              </a:rPr>
              <a:t>Income of a customer's really determine the total amount spend on product</a:t>
            </a:r>
            <a:endParaRPr lang="en-US" sz="2200"/>
          </a:p>
          <a:p>
            <a:r>
              <a:rPr lang="en-US" sz="2200">
                <a:ea typeface="+mn-lt"/>
                <a:cs typeface="+mn-lt"/>
              </a:rPr>
              <a:t>As a customer's income increase so do their total amount spent increases</a:t>
            </a:r>
            <a:endParaRPr lang="en-US" sz="2200">
              <a:cs typeface="Calibri"/>
            </a:endParaRPr>
          </a:p>
        </p:txBody>
      </p:sp>
      <p:pic>
        <p:nvPicPr>
          <p:cNvPr id="4" name="Picture 4" descr="Chart, scatter chart&#10;&#10;Description automatically generated">
            <a:extLst>
              <a:ext uri="{FF2B5EF4-FFF2-40B4-BE49-F238E27FC236}">
                <a16:creationId xmlns:a16="http://schemas.microsoft.com/office/drawing/2014/main" id="{5DEB1106-9E88-0108-A0DC-791987A05D61}"/>
              </a:ext>
            </a:extLst>
          </p:cNvPr>
          <p:cNvPicPr>
            <a:picLocks noChangeAspect="1"/>
          </p:cNvPicPr>
          <p:nvPr/>
        </p:nvPicPr>
        <p:blipFill>
          <a:blip r:embed="rId2"/>
          <a:stretch>
            <a:fillRect/>
          </a:stretch>
        </p:blipFill>
        <p:spPr>
          <a:xfrm>
            <a:off x="2301050" y="2290936"/>
            <a:ext cx="7577707" cy="3959352"/>
          </a:xfrm>
          <a:prstGeom prst="rect">
            <a:avLst/>
          </a:prstGeom>
        </p:spPr>
      </p:pic>
    </p:spTree>
    <p:extLst>
      <p:ext uri="{BB962C8B-B14F-4D97-AF65-F5344CB8AC3E}">
        <p14:creationId xmlns:p14="http://schemas.microsoft.com/office/powerpoint/2010/main" val="2001658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4BED26-4E34-EC42-CB9C-D7A01E76B032}"/>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4000" b="1" kern="1200">
                <a:latin typeface="Calibri"/>
                <a:cs typeface="Calibri"/>
              </a:rPr>
              <a:t>Multivariate Analysis</a:t>
            </a:r>
          </a:p>
        </p:txBody>
      </p:sp>
      <p:sp>
        <p:nvSpPr>
          <p:cNvPr id="57" name="Rectangle 56">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4" descr="Chart, scatter chart&#10;&#10;Description automatically generated">
            <a:extLst>
              <a:ext uri="{FF2B5EF4-FFF2-40B4-BE49-F238E27FC236}">
                <a16:creationId xmlns:a16="http://schemas.microsoft.com/office/drawing/2014/main" id="{F4958AA8-A293-8639-E995-13CE6D122C81}"/>
              </a:ext>
            </a:extLst>
          </p:cNvPr>
          <p:cNvPicPr>
            <a:picLocks noChangeAspect="1"/>
          </p:cNvPicPr>
          <p:nvPr/>
        </p:nvPicPr>
        <p:blipFill>
          <a:blip r:embed="rId2"/>
          <a:stretch>
            <a:fillRect/>
          </a:stretch>
        </p:blipFill>
        <p:spPr>
          <a:xfrm>
            <a:off x="429768" y="2226598"/>
            <a:ext cx="7115840" cy="3734557"/>
          </a:xfrm>
          <a:prstGeom prst="rect">
            <a:avLst/>
          </a:prstGeom>
        </p:spPr>
      </p:pic>
      <p:sp useBgFill="1">
        <p:nvSpPr>
          <p:cNvPr id="59" name="Rectangle 58">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7D01E61-796B-CCB2-456E-E465FC53AF85}"/>
              </a:ext>
            </a:extLst>
          </p:cNvPr>
          <p:cNvSpPr>
            <a:spLocks noGrp="1"/>
          </p:cNvSpPr>
          <p:nvPr>
            <p:ph idx="1"/>
          </p:nvPr>
        </p:nvSpPr>
        <p:spPr>
          <a:xfrm>
            <a:off x="7938752" y="2020824"/>
            <a:ext cx="3455097" cy="3959352"/>
          </a:xfrm>
        </p:spPr>
        <p:txBody>
          <a:bodyPr vert="horz" lIns="91440" tIns="45720" rIns="91440" bIns="45720" rtlCol="0" anchor="ctr">
            <a:normAutofit/>
          </a:bodyPr>
          <a:lstStyle/>
          <a:p>
            <a:pPr marL="0" indent="0">
              <a:buNone/>
            </a:pPr>
            <a:endParaRPr lang="en-US" sz="2400" kern="1200">
              <a:latin typeface="+mn-lt"/>
              <a:cs typeface="Calibri"/>
            </a:endParaRPr>
          </a:p>
          <a:p>
            <a:r>
              <a:rPr lang="en-US" sz="2400">
                <a:ea typeface="+mn-lt"/>
                <a:cs typeface="+mn-lt"/>
              </a:rPr>
              <a:t>Undergraduate's customers earn little than other customers that's why they spend little less.</a:t>
            </a:r>
            <a:endParaRPr lang="en-US" sz="2400">
              <a:cs typeface="Calibri"/>
            </a:endParaRPr>
          </a:p>
        </p:txBody>
      </p:sp>
      <p:sp>
        <p:nvSpPr>
          <p:cNvPr id="5" name="TextBox 4">
            <a:extLst>
              <a:ext uri="{FF2B5EF4-FFF2-40B4-BE49-F238E27FC236}">
                <a16:creationId xmlns:a16="http://schemas.microsoft.com/office/drawing/2014/main" id="{27E24553-C28C-8C15-AEBD-29B9F265344A}"/>
              </a:ext>
            </a:extLst>
          </p:cNvPr>
          <p:cNvSpPr txBox="1"/>
          <p:nvPr/>
        </p:nvSpPr>
        <p:spPr>
          <a:xfrm>
            <a:off x="607016" y="1643465"/>
            <a:ext cx="61399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Education vs Income vs Total Amount Spent</a:t>
            </a:r>
          </a:p>
        </p:txBody>
      </p:sp>
    </p:spTree>
    <p:extLst>
      <p:ext uri="{BB962C8B-B14F-4D97-AF65-F5344CB8AC3E}">
        <p14:creationId xmlns:p14="http://schemas.microsoft.com/office/powerpoint/2010/main" val="3614395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94409-49B6-5A33-6B72-357EB4F5A3A8}"/>
              </a:ext>
            </a:extLst>
          </p:cNvPr>
          <p:cNvSpPr>
            <a:spLocks noGrp="1"/>
          </p:cNvSpPr>
          <p:nvPr>
            <p:ph type="title"/>
          </p:nvPr>
        </p:nvSpPr>
        <p:spPr>
          <a:xfrm>
            <a:off x="630936" y="502920"/>
            <a:ext cx="3419856" cy="1463040"/>
          </a:xfrm>
        </p:spPr>
        <p:txBody>
          <a:bodyPr anchor="ctr">
            <a:normAutofit/>
          </a:bodyPr>
          <a:lstStyle/>
          <a:p>
            <a:r>
              <a:rPr lang="en-US" sz="3000" b="1">
                <a:latin typeface="Calibri"/>
                <a:cs typeface="Calibri Light"/>
              </a:rPr>
              <a:t>Total Children vs Income vs Total Amount Spend</a:t>
            </a:r>
            <a:endParaRPr lang="en-US" sz="3000" b="1">
              <a:latin typeface="Calibri"/>
              <a:cs typeface="Calibri"/>
            </a:endParaRPr>
          </a:p>
        </p:txBody>
      </p:sp>
      <p:sp>
        <p:nvSpPr>
          <p:cNvPr id="1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AE845228-C19E-37A5-999D-899A31B2EAAB}"/>
              </a:ext>
            </a:extLst>
          </p:cNvPr>
          <p:cNvSpPr>
            <a:spLocks noGrp="1"/>
          </p:cNvSpPr>
          <p:nvPr>
            <p:ph idx="1"/>
          </p:nvPr>
        </p:nvSpPr>
        <p:spPr>
          <a:xfrm>
            <a:off x="4654295" y="502920"/>
            <a:ext cx="6894576" cy="1463040"/>
          </a:xfrm>
        </p:spPr>
        <p:txBody>
          <a:bodyPr anchor="ctr">
            <a:normAutofit/>
          </a:bodyPr>
          <a:lstStyle/>
          <a:p>
            <a:r>
              <a:rPr lang="en-US" sz="2200" dirty="0">
                <a:cs typeface="Calibri"/>
              </a:rPr>
              <a:t>Customers who have highest number of children and has high income spend the most.</a:t>
            </a:r>
            <a:endParaRPr lang="en-US" sz="2200" dirty="0"/>
          </a:p>
        </p:txBody>
      </p:sp>
      <p:pic>
        <p:nvPicPr>
          <p:cNvPr id="4" name="Picture 4" descr="Chart, scatter chart&#10;&#10;Description automatically generated">
            <a:extLst>
              <a:ext uri="{FF2B5EF4-FFF2-40B4-BE49-F238E27FC236}">
                <a16:creationId xmlns:a16="http://schemas.microsoft.com/office/drawing/2014/main" id="{635B7D43-2659-267C-0FCA-7631F1AE7227}"/>
              </a:ext>
            </a:extLst>
          </p:cNvPr>
          <p:cNvPicPr>
            <a:picLocks noChangeAspect="1"/>
          </p:cNvPicPr>
          <p:nvPr/>
        </p:nvPicPr>
        <p:blipFill>
          <a:blip r:embed="rId2"/>
          <a:stretch>
            <a:fillRect/>
          </a:stretch>
        </p:blipFill>
        <p:spPr>
          <a:xfrm>
            <a:off x="2301050" y="2290936"/>
            <a:ext cx="7577707" cy="3959352"/>
          </a:xfrm>
          <a:prstGeom prst="rect">
            <a:avLst/>
          </a:prstGeom>
        </p:spPr>
      </p:pic>
    </p:spTree>
    <p:extLst>
      <p:ext uri="{BB962C8B-B14F-4D97-AF65-F5344CB8AC3E}">
        <p14:creationId xmlns:p14="http://schemas.microsoft.com/office/powerpoint/2010/main" val="3170615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CD4CDB-C938-1A29-1D23-B97E6E5A639F}"/>
              </a:ext>
            </a:extLst>
          </p:cNvPr>
          <p:cNvSpPr>
            <a:spLocks noGrp="1"/>
          </p:cNvSpPr>
          <p:nvPr>
            <p:ph type="title"/>
          </p:nvPr>
        </p:nvSpPr>
        <p:spPr>
          <a:xfrm>
            <a:off x="1115568" y="548640"/>
            <a:ext cx="10168128" cy="1179576"/>
          </a:xfrm>
        </p:spPr>
        <p:txBody>
          <a:bodyPr>
            <a:normAutofit/>
          </a:bodyPr>
          <a:lstStyle/>
          <a:p>
            <a:r>
              <a:rPr lang="en-US" sz="4000" b="1">
                <a:latin typeface="Calibri"/>
                <a:cs typeface="Calibri Light"/>
              </a:rPr>
              <a:t>Conclusion from EDA</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8A47EF5-C1DD-E34C-4A75-B00D01C2F150}"/>
              </a:ext>
            </a:extLst>
          </p:cNvPr>
          <p:cNvSpPr>
            <a:spLocks noGrp="1"/>
          </p:cNvSpPr>
          <p:nvPr>
            <p:ph idx="1"/>
          </p:nvPr>
        </p:nvSpPr>
        <p:spPr>
          <a:xfrm>
            <a:off x="1062651" y="2698901"/>
            <a:ext cx="10168128" cy="3695020"/>
          </a:xfrm>
        </p:spPr>
        <p:txBody>
          <a:bodyPr vert="horz" lIns="91440" tIns="45720" rIns="91440" bIns="45720" rtlCol="0" anchor="t">
            <a:normAutofit/>
          </a:bodyPr>
          <a:lstStyle/>
          <a:p>
            <a:pPr algn="just"/>
            <a:r>
              <a:rPr lang="en-US" sz="2000" dirty="0">
                <a:ea typeface="+mn-lt"/>
                <a:cs typeface="+mn-lt"/>
              </a:rPr>
              <a:t>Segmented customers based on demographic and behavioral data, helps in enabling personalized marketing campaigns that cater to the specific needs and interests of each customer segment.</a:t>
            </a:r>
            <a:endParaRPr lang="en-US" sz="2000" dirty="0">
              <a:cs typeface="Calibri"/>
            </a:endParaRPr>
          </a:p>
          <a:p>
            <a:pPr algn="just"/>
            <a:r>
              <a:rPr lang="en-US" sz="2000" dirty="0">
                <a:cs typeface="Calibri"/>
              </a:rPr>
              <a:t>By far from observation, we may conclude that </a:t>
            </a:r>
            <a:r>
              <a:rPr lang="en-US" sz="2000" b="1" dirty="0">
                <a:cs typeface="Calibri"/>
              </a:rPr>
              <a:t>Income</a:t>
            </a:r>
            <a:r>
              <a:rPr lang="en-US" sz="2000" dirty="0">
                <a:cs typeface="Calibri"/>
              </a:rPr>
              <a:t> is one of the </a:t>
            </a:r>
            <a:r>
              <a:rPr lang="en-US" sz="2000" b="1" dirty="0">
                <a:cs typeface="Calibri"/>
              </a:rPr>
              <a:t>key indicator</a:t>
            </a:r>
            <a:r>
              <a:rPr lang="en-US" sz="2000" dirty="0">
                <a:cs typeface="Calibri"/>
              </a:rPr>
              <a:t> used to determine the amount a customer would spend.</a:t>
            </a:r>
          </a:p>
          <a:p>
            <a:pPr algn="just"/>
            <a:r>
              <a:rPr lang="en-US" sz="2000" dirty="0">
                <a:cs typeface="Calibri"/>
              </a:rPr>
              <a:t>Customers with graduate education and above tends to spend </a:t>
            </a:r>
            <a:r>
              <a:rPr lang="en-US" sz="2000" b="1" dirty="0">
                <a:cs typeface="Calibri"/>
              </a:rPr>
              <a:t>12 times higher</a:t>
            </a:r>
            <a:r>
              <a:rPr lang="en-US" sz="2000" dirty="0">
                <a:cs typeface="Calibri"/>
              </a:rPr>
              <a:t> than other customers.</a:t>
            </a:r>
          </a:p>
          <a:p>
            <a:endParaRPr lang="en-US" sz="3200" dirty="0">
              <a:cs typeface="Calibri"/>
            </a:endParaRPr>
          </a:p>
        </p:txBody>
      </p:sp>
    </p:spTree>
    <p:extLst>
      <p:ext uri="{BB962C8B-B14F-4D97-AF65-F5344CB8AC3E}">
        <p14:creationId xmlns:p14="http://schemas.microsoft.com/office/powerpoint/2010/main" val="1781873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36AC8B8F-9C89-4E19-7611-BB4B3028DD62}"/>
              </a:ext>
            </a:extLst>
          </p:cNvPr>
          <p:cNvSpPr>
            <a:spLocks noGrp="1"/>
          </p:cNvSpPr>
          <p:nvPr>
            <p:ph type="title"/>
          </p:nvPr>
        </p:nvSpPr>
        <p:spPr>
          <a:xfrm>
            <a:off x="838200" y="401221"/>
            <a:ext cx="10515600" cy="1348065"/>
          </a:xfrm>
        </p:spPr>
        <p:txBody>
          <a:bodyPr>
            <a:normAutofit/>
          </a:bodyPr>
          <a:lstStyle/>
          <a:p>
            <a:r>
              <a:rPr lang="en-US" sz="5400" b="1">
                <a:solidFill>
                  <a:srgbClr val="FFFFFF"/>
                </a:solidFill>
                <a:latin typeface="Calibri"/>
                <a:cs typeface="Calibri Light"/>
              </a:rPr>
              <a:t>Next Steps towards model building</a:t>
            </a:r>
            <a:endParaRPr lang="en-US" sz="5400" b="1">
              <a:solidFill>
                <a:srgbClr val="FFFFFF"/>
              </a:solidFill>
              <a:latin typeface="Calibri"/>
              <a:cs typeface="Calibri"/>
            </a:endParaRPr>
          </a:p>
        </p:txBody>
      </p:sp>
      <p:sp>
        <p:nvSpPr>
          <p:cNvPr id="3" name="Content Placeholder 2">
            <a:extLst>
              <a:ext uri="{FF2B5EF4-FFF2-40B4-BE49-F238E27FC236}">
                <a16:creationId xmlns:a16="http://schemas.microsoft.com/office/drawing/2014/main" id="{7BBE445B-01F9-2255-C880-BC9D5906BE78}"/>
              </a:ext>
            </a:extLst>
          </p:cNvPr>
          <p:cNvSpPr>
            <a:spLocks noGrp="1"/>
          </p:cNvSpPr>
          <p:nvPr>
            <p:ph idx="1"/>
          </p:nvPr>
        </p:nvSpPr>
        <p:spPr>
          <a:xfrm>
            <a:off x="981075" y="2809039"/>
            <a:ext cx="10515600" cy="3590174"/>
          </a:xfrm>
        </p:spPr>
        <p:txBody>
          <a:bodyPr vert="horz" lIns="91440" tIns="45720" rIns="91440" bIns="45720" rtlCol="0" anchor="t">
            <a:normAutofit/>
          </a:bodyPr>
          <a:lstStyle/>
          <a:p>
            <a:r>
              <a:rPr lang="en-US" sz="2000" b="1" dirty="0">
                <a:ea typeface="+mn-lt"/>
                <a:cs typeface="+mn-lt"/>
              </a:rPr>
              <a:t>Clustering</a:t>
            </a:r>
            <a:r>
              <a:rPr lang="en-US" sz="2000" dirty="0">
                <a:ea typeface="+mn-lt"/>
                <a:cs typeface="+mn-lt"/>
              </a:rPr>
              <a:t> of products based on key features like age, income, spending amount, promotion used, etc.</a:t>
            </a:r>
          </a:p>
          <a:p>
            <a:r>
              <a:rPr lang="en-US" sz="2000" dirty="0">
                <a:ea typeface="+mn-lt"/>
                <a:cs typeface="+mn-lt"/>
              </a:rPr>
              <a:t>Identify popular product combinations and preferences for each </a:t>
            </a:r>
            <a:r>
              <a:rPr lang="en-US" sz="2000" b="1" dirty="0">
                <a:ea typeface="+mn-lt"/>
                <a:cs typeface="+mn-lt"/>
              </a:rPr>
              <a:t>customer segment</a:t>
            </a:r>
            <a:r>
              <a:rPr lang="en-US" sz="2000" dirty="0">
                <a:ea typeface="+mn-lt"/>
                <a:cs typeface="+mn-lt"/>
              </a:rPr>
              <a:t> to optimize product offerings.</a:t>
            </a:r>
            <a:endParaRPr lang="en-US" sz="2000" dirty="0">
              <a:cs typeface="Calibri"/>
            </a:endParaRPr>
          </a:p>
          <a:p>
            <a:r>
              <a:rPr lang="en-US" sz="2000" dirty="0">
                <a:ea typeface="+mn-lt"/>
                <a:cs typeface="+mn-lt"/>
              </a:rPr>
              <a:t>Analyze customer responses to past promotional campaigns to understand their preferences and design more effective promotions in the future.</a:t>
            </a:r>
          </a:p>
          <a:p>
            <a:r>
              <a:rPr lang="en-US" sz="2000" dirty="0">
                <a:ea typeface="+mn-lt"/>
                <a:cs typeface="+mn-lt"/>
              </a:rPr>
              <a:t>Study customer engagement across different sales channels (website, catalog, and stores) to help develop strategies to increase sales through each channel using </a:t>
            </a:r>
            <a:r>
              <a:rPr lang="en-US" sz="2000" b="1" dirty="0">
                <a:ea typeface="+mn-lt"/>
                <a:cs typeface="+mn-lt"/>
              </a:rPr>
              <a:t>customer profiling</a:t>
            </a:r>
            <a:r>
              <a:rPr lang="en-US" sz="2000" dirty="0">
                <a:ea typeface="+mn-lt"/>
                <a:cs typeface="+mn-lt"/>
              </a:rPr>
              <a:t>.</a:t>
            </a:r>
          </a:p>
          <a:p>
            <a:pPr marL="0" indent="0">
              <a:buNone/>
            </a:pPr>
            <a:endParaRPr lang="en-US" dirty="0">
              <a:cs typeface="Calibri"/>
            </a:endParaRPr>
          </a:p>
        </p:txBody>
      </p:sp>
    </p:spTree>
    <p:extLst>
      <p:ext uri="{BB962C8B-B14F-4D97-AF65-F5344CB8AC3E}">
        <p14:creationId xmlns:p14="http://schemas.microsoft.com/office/powerpoint/2010/main" val="3845477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BB4A8-CF9A-ABC4-8095-BA68797AB55C}"/>
              </a:ext>
            </a:extLst>
          </p:cNvPr>
          <p:cNvSpPr>
            <a:spLocks noGrp="1"/>
          </p:cNvSpPr>
          <p:nvPr>
            <p:ph type="title"/>
          </p:nvPr>
        </p:nvSpPr>
        <p:spPr>
          <a:xfrm>
            <a:off x="838200" y="365125"/>
            <a:ext cx="10515600" cy="1325563"/>
          </a:xfrm>
        </p:spPr>
        <p:txBody>
          <a:bodyPr>
            <a:normAutofit/>
          </a:bodyPr>
          <a:lstStyle/>
          <a:p>
            <a:r>
              <a:rPr lang="en-US" sz="4000" b="1" dirty="0">
                <a:cs typeface="Calibri Light"/>
              </a:rPr>
              <a:t>Data and Code</a:t>
            </a:r>
            <a:endParaRPr lang="en-US" sz="4000" b="1"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6412AF7-D977-4D75-EF10-905478AEAE48}"/>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sz="2200" dirty="0">
                <a:cs typeface="Calibri"/>
              </a:rPr>
              <a:t>The dataset originally found on Kaggle, provided to the owner by </a:t>
            </a:r>
            <a:r>
              <a:rPr lang="en-US" sz="2200" dirty="0">
                <a:ea typeface="+mn-lt"/>
                <a:cs typeface="+mn-lt"/>
              </a:rPr>
              <a:t>Dr. Omar Romero-Hernandez.</a:t>
            </a:r>
          </a:p>
          <a:p>
            <a:r>
              <a:rPr lang="en-US" sz="2200" dirty="0">
                <a:cs typeface="Calibri"/>
              </a:rPr>
              <a:t>29 Columns with attributes divided into categories like People, Product, Promotion, Place.</a:t>
            </a:r>
          </a:p>
          <a:p>
            <a:r>
              <a:rPr lang="en-US" sz="2200" dirty="0">
                <a:cs typeface="Calibri"/>
              </a:rPr>
              <a:t>2240 rows of data where each row gives information about one customer.</a:t>
            </a:r>
          </a:p>
          <a:p>
            <a:r>
              <a:rPr lang="en-US" sz="2200" dirty="0">
                <a:cs typeface="Calibri"/>
              </a:rPr>
              <a:t>Exploratory data Analysis was done on python using </a:t>
            </a:r>
            <a:r>
              <a:rPr lang="en-US" sz="2200" dirty="0" err="1">
                <a:cs typeface="Calibri"/>
              </a:rPr>
              <a:t>Jupyter</a:t>
            </a:r>
            <a:r>
              <a:rPr lang="en-US" sz="2200" dirty="0">
                <a:cs typeface="Calibri"/>
              </a:rPr>
              <a:t> notebook. </a:t>
            </a:r>
          </a:p>
          <a:p>
            <a:r>
              <a:rPr lang="en-US" sz="2200" dirty="0">
                <a:cs typeface="Calibri"/>
              </a:rPr>
              <a:t>References:</a:t>
            </a:r>
          </a:p>
          <a:p>
            <a:pPr marL="0" indent="0">
              <a:buNone/>
            </a:pPr>
            <a:r>
              <a:rPr lang="en-US" sz="2200" dirty="0">
                <a:cs typeface="Calibri"/>
              </a:rPr>
              <a:t>Data:</a:t>
            </a:r>
            <a:r>
              <a:rPr lang="en-US" sz="2200" dirty="0">
                <a:ea typeface="+mn-lt"/>
                <a:cs typeface="+mn-lt"/>
              </a:rPr>
              <a:t> https://www.kaggle.com/datasets/imakash3011/customer-personality-analysis</a:t>
            </a:r>
            <a:endParaRPr lang="en-US" sz="2200" dirty="0">
              <a:cs typeface="Calibri"/>
            </a:endParaRPr>
          </a:p>
          <a:p>
            <a:pPr marL="0" indent="0">
              <a:buNone/>
            </a:pPr>
            <a:r>
              <a:rPr lang="en-US" sz="2200" dirty="0">
                <a:cs typeface="Calibri"/>
              </a:rPr>
              <a:t>Code: </a:t>
            </a:r>
            <a:r>
              <a:rPr lang="en-US" sz="2200" dirty="0">
                <a:ea typeface="+mn-lt"/>
                <a:cs typeface="+mn-lt"/>
              </a:rPr>
              <a:t>https://drive.google.com/file/d/</a:t>
            </a:r>
            <a:r>
              <a:rPr lang="en-US" sz="2200">
                <a:ea typeface="+mn-lt"/>
                <a:cs typeface="+mn-lt"/>
              </a:rPr>
              <a:t>1hazUT88cYNqMfzgwhspHaaSLh3ezlgqQ</a:t>
            </a:r>
            <a:r>
              <a:rPr lang="en-US" sz="2200" dirty="0">
                <a:ea typeface="+mn-lt"/>
                <a:cs typeface="+mn-lt"/>
              </a:rPr>
              <a:t>/view?usp=sharing</a:t>
            </a:r>
            <a:endParaRPr lang="en-US" sz="2200">
              <a:ea typeface="+mn-lt"/>
              <a:cs typeface="+mn-lt"/>
            </a:endParaRPr>
          </a:p>
          <a:p>
            <a:endParaRPr lang="en-US" sz="2200">
              <a:cs typeface="Calibri"/>
            </a:endParaRPr>
          </a:p>
          <a:p>
            <a:endParaRPr lang="en-US" sz="2200">
              <a:cs typeface="Calibri"/>
            </a:endParaRPr>
          </a:p>
        </p:txBody>
      </p:sp>
    </p:spTree>
    <p:extLst>
      <p:ext uri="{BB962C8B-B14F-4D97-AF65-F5344CB8AC3E}">
        <p14:creationId xmlns:p14="http://schemas.microsoft.com/office/powerpoint/2010/main" val="707213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ACC6BB2-28F8-4405-829D-0562733BE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5C2E53F0-AD54-4A55-99A0-EC896CE3C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FEFEF"/>
            </a:solidFill>
          </a:ln>
          <a:effectLst>
            <a:outerShdw blurRad="889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D15F19F8-85EE-477A-ACBA-4B6D0697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FCBCE4-28AA-7F2B-6061-011FE48D0B1B}"/>
              </a:ext>
            </a:extLst>
          </p:cNvPr>
          <p:cNvSpPr>
            <a:spLocks noGrp="1"/>
          </p:cNvSpPr>
          <p:nvPr>
            <p:ph type="title"/>
          </p:nvPr>
        </p:nvSpPr>
        <p:spPr>
          <a:xfrm>
            <a:off x="838200" y="253397"/>
            <a:ext cx="10515600" cy="1273233"/>
          </a:xfrm>
        </p:spPr>
        <p:txBody>
          <a:bodyPr>
            <a:normAutofit/>
          </a:bodyPr>
          <a:lstStyle/>
          <a:p>
            <a:r>
              <a:rPr lang="en-US" sz="4000" b="1"/>
              <a:t>Bivariate Analysis</a:t>
            </a:r>
            <a:endParaRPr lang="en-US" sz="4000"/>
          </a:p>
        </p:txBody>
      </p:sp>
      <p:sp>
        <p:nvSpPr>
          <p:cNvPr id="18" name="Rectangle 17">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97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F2AEAA4-B7C5-2F2E-CDB4-C815A4B2F5B5}"/>
              </a:ext>
            </a:extLst>
          </p:cNvPr>
          <p:cNvSpPr>
            <a:spLocks noGrp="1"/>
          </p:cNvSpPr>
          <p:nvPr>
            <p:ph idx="1"/>
          </p:nvPr>
        </p:nvSpPr>
        <p:spPr>
          <a:xfrm>
            <a:off x="313316" y="2149522"/>
            <a:ext cx="5670260" cy="4328991"/>
          </a:xfrm>
        </p:spPr>
        <p:txBody>
          <a:bodyPr vert="horz" lIns="91440" tIns="45720" rIns="91440" bIns="45720" rtlCol="0" anchor="t">
            <a:normAutofit/>
          </a:bodyPr>
          <a:lstStyle/>
          <a:p>
            <a:pPr marL="0" indent="0" defTabSz="768096">
              <a:spcBef>
                <a:spcPts val="840"/>
              </a:spcBef>
              <a:buNone/>
            </a:pPr>
            <a:r>
              <a:rPr lang="en-US" kern="1200" dirty="0">
                <a:latin typeface="+mn-lt"/>
                <a:ea typeface="+mn-ea"/>
                <a:cs typeface="+mn-cs"/>
              </a:rPr>
              <a:t>Age </a:t>
            </a:r>
            <a:r>
              <a:rPr lang="en-US" dirty="0"/>
              <a:t>Vs</a:t>
            </a:r>
            <a:r>
              <a:rPr lang="en-US" kern="1200" dirty="0">
                <a:latin typeface="+mn-lt"/>
                <a:ea typeface="+mn-ea"/>
                <a:cs typeface="+mn-cs"/>
              </a:rPr>
              <a:t> Total Amount Spent</a:t>
            </a:r>
            <a:endParaRPr lang="en-US" kern="1200" dirty="0">
              <a:latin typeface="+mn-lt"/>
              <a:cs typeface="Calibri"/>
            </a:endParaRPr>
          </a:p>
          <a:p>
            <a:pPr marL="191770" indent="-191770" defTabSz="768096">
              <a:spcBef>
                <a:spcPts val="840"/>
              </a:spcBef>
            </a:pPr>
            <a:endParaRPr lang="en-US" b="1" dirty="0">
              <a:cs typeface="Calibri"/>
            </a:endParaRPr>
          </a:p>
          <a:p>
            <a:pPr marL="342900" indent="-342900" defTabSz="768096">
              <a:spcBef>
                <a:spcPts val="840"/>
              </a:spcBef>
            </a:pPr>
            <a:r>
              <a:rPr lang="en-US" sz="2000" dirty="0">
                <a:cs typeface="Calibri"/>
              </a:rPr>
              <a:t>Customers are segmented by age into 7 groups.</a:t>
            </a:r>
          </a:p>
          <a:p>
            <a:pPr marL="342900" indent="-342900" defTabSz="768096">
              <a:spcBef>
                <a:spcPts val="840"/>
              </a:spcBef>
            </a:pPr>
            <a:r>
              <a:rPr lang="en-US" sz="2000" dirty="0">
                <a:cs typeface="Calibri"/>
              </a:rPr>
              <a:t>More expenditure is done by 21- 30 age group averaging $1127.</a:t>
            </a:r>
          </a:p>
          <a:p>
            <a:pPr marL="342900" indent="-342900" defTabSz="768096">
              <a:spcBef>
                <a:spcPts val="840"/>
              </a:spcBef>
            </a:pPr>
            <a:r>
              <a:rPr lang="en-US" sz="2000" dirty="0">
                <a:cs typeface="Calibri"/>
              </a:rPr>
              <a:t>Outliers are seen in all age ranges. With &gt;80 having the most.</a:t>
            </a:r>
          </a:p>
          <a:p>
            <a:pPr marL="0" indent="0" defTabSz="768096">
              <a:spcBef>
                <a:spcPts val="840"/>
              </a:spcBef>
              <a:buNone/>
            </a:pPr>
            <a:endParaRPr lang="en-US" sz="2000" dirty="0">
              <a:cs typeface="Calibri"/>
            </a:endParaRPr>
          </a:p>
          <a:p>
            <a:pPr marL="0" indent="0">
              <a:spcBef>
                <a:spcPts val="840"/>
              </a:spcBef>
              <a:buNone/>
            </a:pPr>
            <a:endParaRPr lang="en-US" sz="2000" dirty="0">
              <a:cs typeface="Calibri"/>
            </a:endParaRPr>
          </a:p>
          <a:p>
            <a:endParaRPr lang="en-US">
              <a:cs typeface="Calibri"/>
            </a:endParaRPr>
          </a:p>
        </p:txBody>
      </p:sp>
      <p:pic>
        <p:nvPicPr>
          <p:cNvPr id="6" name="Picture 6" descr="A picture containing chart&#10;&#10;Description automatically generated">
            <a:extLst>
              <a:ext uri="{FF2B5EF4-FFF2-40B4-BE49-F238E27FC236}">
                <a16:creationId xmlns:a16="http://schemas.microsoft.com/office/drawing/2014/main" id="{648AE255-6A15-B431-8B10-85C8A465AD9C}"/>
              </a:ext>
            </a:extLst>
          </p:cNvPr>
          <p:cNvPicPr>
            <a:picLocks noChangeAspect="1"/>
          </p:cNvPicPr>
          <p:nvPr/>
        </p:nvPicPr>
        <p:blipFill rotWithShape="1">
          <a:blip r:embed="rId2"/>
          <a:srcRect l="17734" t="21507" r="28965" b="-157"/>
          <a:stretch/>
        </p:blipFill>
        <p:spPr>
          <a:xfrm>
            <a:off x="6294432" y="1899802"/>
            <a:ext cx="5437562" cy="4462043"/>
          </a:xfrm>
          <a:prstGeom prst="rect">
            <a:avLst/>
          </a:prstGeom>
        </p:spPr>
      </p:pic>
    </p:spTree>
    <p:extLst>
      <p:ext uri="{BB962C8B-B14F-4D97-AF65-F5344CB8AC3E}">
        <p14:creationId xmlns:p14="http://schemas.microsoft.com/office/powerpoint/2010/main" val="3742308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BA184A-16AF-E825-BEE2-59F63E86DB4F}"/>
              </a:ext>
            </a:extLst>
          </p:cNvPr>
          <p:cNvSpPr>
            <a:spLocks noGrp="1"/>
          </p:cNvSpPr>
          <p:nvPr>
            <p:ph idx="1"/>
          </p:nvPr>
        </p:nvSpPr>
        <p:spPr>
          <a:xfrm>
            <a:off x="838200" y="731116"/>
            <a:ext cx="10515600" cy="5445847"/>
          </a:xfrm>
        </p:spPr>
        <p:txBody>
          <a:bodyPr vert="horz" lIns="91440" tIns="45720" rIns="91440" bIns="45720" rtlCol="0" anchor="t">
            <a:normAutofit/>
          </a:bodyPr>
          <a:lstStyle/>
          <a:p>
            <a:r>
              <a:rPr lang="en-US" b="1" dirty="0">
                <a:latin typeface="Calibri Light"/>
                <a:ea typeface="+mn-lt"/>
                <a:cs typeface="+mn-lt"/>
              </a:rPr>
              <a:t>Age Vs Income</a:t>
            </a:r>
          </a:p>
          <a:p>
            <a:endParaRPr lang="en-US" dirty="0">
              <a:latin typeface="Calibri Light"/>
              <a:cs typeface="Calibri"/>
            </a:endParaRPr>
          </a:p>
          <a:p>
            <a:endParaRPr lang="en-US" dirty="0">
              <a:cs typeface="Calibri"/>
            </a:endParaRPr>
          </a:p>
          <a:p>
            <a:pPr marL="0" indent="0">
              <a:buNone/>
            </a:pPr>
            <a:endParaRPr lang="en-US" dirty="0">
              <a:cs typeface="Calibri"/>
            </a:endParaRPr>
          </a:p>
        </p:txBody>
      </p:sp>
      <p:pic>
        <p:nvPicPr>
          <p:cNvPr id="4" name="Picture 4">
            <a:extLst>
              <a:ext uri="{FF2B5EF4-FFF2-40B4-BE49-F238E27FC236}">
                <a16:creationId xmlns:a16="http://schemas.microsoft.com/office/drawing/2014/main" id="{2BB582B3-F737-47CE-D069-88EBE6B3A1F8}"/>
              </a:ext>
            </a:extLst>
          </p:cNvPr>
          <p:cNvPicPr>
            <a:picLocks noChangeAspect="1"/>
          </p:cNvPicPr>
          <p:nvPr/>
        </p:nvPicPr>
        <p:blipFill rotWithShape="1">
          <a:blip r:embed="rId2"/>
          <a:srcRect l="17555" t="31012" r="15505" b="17083"/>
          <a:stretch/>
        </p:blipFill>
        <p:spPr>
          <a:xfrm>
            <a:off x="221674" y="1525733"/>
            <a:ext cx="7474535" cy="4996366"/>
          </a:xfrm>
          <a:prstGeom prst="rect">
            <a:avLst/>
          </a:prstGeom>
        </p:spPr>
      </p:pic>
      <p:sp>
        <p:nvSpPr>
          <p:cNvPr id="5" name="TextBox 4">
            <a:extLst>
              <a:ext uri="{FF2B5EF4-FFF2-40B4-BE49-F238E27FC236}">
                <a16:creationId xmlns:a16="http://schemas.microsoft.com/office/drawing/2014/main" id="{B1A19CB6-462D-02E9-1ABF-7AE9DE61308E}"/>
              </a:ext>
            </a:extLst>
          </p:cNvPr>
          <p:cNvSpPr txBox="1"/>
          <p:nvPr/>
        </p:nvSpPr>
        <p:spPr>
          <a:xfrm>
            <a:off x="7924684" y="2258829"/>
            <a:ext cx="370331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a:cs typeface="Calibri"/>
              </a:rPr>
              <a:t>&gt;80 customers earn the highest income, followed by 21-30 group.</a:t>
            </a:r>
          </a:p>
          <a:p>
            <a:pPr marL="285750" indent="-285750">
              <a:buFont typeface="Arial"/>
              <a:buChar char="•"/>
            </a:pPr>
            <a:endParaRPr lang="en-US" sz="2000" dirty="0">
              <a:cs typeface="Calibri"/>
            </a:endParaRPr>
          </a:p>
          <a:p>
            <a:pPr marL="285750" indent="-285750">
              <a:buFont typeface="Arial"/>
              <a:buChar char="•"/>
            </a:pPr>
            <a:r>
              <a:rPr lang="en-US" sz="2000" dirty="0">
                <a:ea typeface="+mn-lt"/>
                <a:cs typeface="+mn-lt"/>
              </a:rPr>
              <a:t>Income alone may not be a reliable predictor of how much someone will spend.</a:t>
            </a:r>
            <a:endParaRPr lang="en-US" sz="2000" dirty="0">
              <a:cs typeface="Calibri"/>
            </a:endParaRPr>
          </a:p>
        </p:txBody>
      </p:sp>
    </p:spTree>
    <p:extLst>
      <p:ext uri="{BB962C8B-B14F-4D97-AF65-F5344CB8AC3E}">
        <p14:creationId xmlns:p14="http://schemas.microsoft.com/office/powerpoint/2010/main" val="701108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5B9E210-182D-0165-0218-43396BB2869F}"/>
              </a:ext>
            </a:extLst>
          </p:cNvPr>
          <p:cNvSpPr>
            <a:spLocks noGrp="1"/>
          </p:cNvSpPr>
          <p:nvPr>
            <p:ph idx="1"/>
          </p:nvPr>
        </p:nvSpPr>
        <p:spPr>
          <a:xfrm>
            <a:off x="838200" y="925080"/>
            <a:ext cx="10515600" cy="5251883"/>
          </a:xfrm>
        </p:spPr>
        <p:txBody>
          <a:bodyPr vert="horz" lIns="91440" tIns="45720" rIns="91440" bIns="45720" rtlCol="0" anchor="t">
            <a:normAutofit/>
          </a:bodyPr>
          <a:lstStyle/>
          <a:p>
            <a:r>
              <a:rPr lang="en-US" b="1" dirty="0">
                <a:latin typeface="Calibri Light"/>
                <a:cs typeface="Calibri Light"/>
              </a:rPr>
              <a:t>Education VS Total Amount Spent</a:t>
            </a:r>
          </a:p>
          <a:p>
            <a:pPr marL="0" indent="0">
              <a:buNone/>
            </a:pPr>
            <a:endParaRPr lang="en-US">
              <a:cs typeface="Calibri" panose="020F0502020204030204"/>
            </a:endParaRPr>
          </a:p>
        </p:txBody>
      </p:sp>
      <p:pic>
        <p:nvPicPr>
          <p:cNvPr id="9" name="Picture 9" descr="Graphical user interface, application&#10;&#10;Description automatically generated">
            <a:extLst>
              <a:ext uri="{FF2B5EF4-FFF2-40B4-BE49-F238E27FC236}">
                <a16:creationId xmlns:a16="http://schemas.microsoft.com/office/drawing/2014/main" id="{78BC73A7-80E8-56C1-21C5-BA2196E04E08}"/>
              </a:ext>
            </a:extLst>
          </p:cNvPr>
          <p:cNvPicPr>
            <a:picLocks noChangeAspect="1"/>
          </p:cNvPicPr>
          <p:nvPr/>
        </p:nvPicPr>
        <p:blipFill rotWithShape="1">
          <a:blip r:embed="rId2"/>
          <a:srcRect l="19012" t="32258" r="14895" b="14695"/>
          <a:stretch/>
        </p:blipFill>
        <p:spPr>
          <a:xfrm>
            <a:off x="5491981" y="1868441"/>
            <a:ext cx="6460644" cy="4095861"/>
          </a:xfrm>
          <a:prstGeom prst="rect">
            <a:avLst/>
          </a:prstGeom>
        </p:spPr>
      </p:pic>
      <p:sp>
        <p:nvSpPr>
          <p:cNvPr id="2" name="TextBox 1">
            <a:extLst>
              <a:ext uri="{FF2B5EF4-FFF2-40B4-BE49-F238E27FC236}">
                <a16:creationId xmlns:a16="http://schemas.microsoft.com/office/drawing/2014/main" id="{E50D2DEC-3AC9-76E0-6468-2B6EC8F20094}"/>
              </a:ext>
            </a:extLst>
          </p:cNvPr>
          <p:cNvSpPr txBox="1"/>
          <p:nvPr/>
        </p:nvSpPr>
        <p:spPr>
          <a:xfrm>
            <a:off x="333684" y="3105562"/>
            <a:ext cx="431150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a:rPr>
              <a:t>Spending by Graduates and Postgraduates are almost equal in amount.</a:t>
            </a:r>
            <a:endParaRPr lang="en-US" dirty="0"/>
          </a:p>
          <a:p>
            <a:pPr marL="285750" indent="-285750">
              <a:buFont typeface="Arial"/>
              <a:buChar char="•"/>
            </a:pPr>
            <a:r>
              <a:rPr lang="en-US" dirty="0">
                <a:cs typeface="Calibri"/>
              </a:rPr>
              <a:t>Average spent by undergrads is almost 7 times lesser when compared to others.</a:t>
            </a:r>
          </a:p>
        </p:txBody>
      </p:sp>
    </p:spTree>
    <p:extLst>
      <p:ext uri="{BB962C8B-B14F-4D97-AF65-F5344CB8AC3E}">
        <p14:creationId xmlns:p14="http://schemas.microsoft.com/office/powerpoint/2010/main" val="3061299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DCFE0A-1D19-22F4-4CED-D79A6C7F0553}"/>
              </a:ext>
            </a:extLst>
          </p:cNvPr>
          <p:cNvSpPr>
            <a:spLocks noGrp="1"/>
          </p:cNvSpPr>
          <p:nvPr>
            <p:ph idx="1"/>
          </p:nvPr>
        </p:nvSpPr>
        <p:spPr>
          <a:xfrm>
            <a:off x="6338455" y="703407"/>
            <a:ext cx="5479473" cy="5522047"/>
          </a:xfrm>
        </p:spPr>
        <p:txBody>
          <a:bodyPr vert="horz" lIns="91440" tIns="45720" rIns="91440" bIns="45720" rtlCol="0" anchor="t">
            <a:normAutofit/>
          </a:bodyPr>
          <a:lstStyle/>
          <a:p>
            <a:r>
              <a:rPr lang="en-US" b="1" dirty="0">
                <a:latin typeface="Calibri Light"/>
                <a:cs typeface="Calibri Light"/>
              </a:rPr>
              <a:t>Marital Status and Total Income</a:t>
            </a:r>
            <a:endParaRPr lang="en-US" dirty="0">
              <a:latin typeface="Calibri Light"/>
              <a:cs typeface="Calibri Light"/>
            </a:endParaRPr>
          </a:p>
          <a:p>
            <a:endParaRPr lang="en-US" b="1">
              <a:cs typeface="Calibri"/>
            </a:endParaRPr>
          </a:p>
          <a:p>
            <a:endParaRPr lang="en-US">
              <a:cs typeface="Calibri"/>
            </a:endParaRPr>
          </a:p>
        </p:txBody>
      </p:sp>
      <p:pic>
        <p:nvPicPr>
          <p:cNvPr id="4" name="Picture 4" descr="Graphical user interface, application&#10;&#10;Description automatically generated">
            <a:extLst>
              <a:ext uri="{FF2B5EF4-FFF2-40B4-BE49-F238E27FC236}">
                <a16:creationId xmlns:a16="http://schemas.microsoft.com/office/drawing/2014/main" id="{325283CA-AED7-40C1-0D79-DAD770C0349C}"/>
              </a:ext>
            </a:extLst>
          </p:cNvPr>
          <p:cNvPicPr>
            <a:picLocks noChangeAspect="1"/>
          </p:cNvPicPr>
          <p:nvPr/>
        </p:nvPicPr>
        <p:blipFill rotWithShape="1">
          <a:blip r:embed="rId2"/>
          <a:srcRect l="18506" t="25373" r="14007" b="19946"/>
          <a:stretch/>
        </p:blipFill>
        <p:spPr>
          <a:xfrm>
            <a:off x="311728" y="1802823"/>
            <a:ext cx="5934431" cy="4068205"/>
          </a:xfrm>
          <a:prstGeom prst="rect">
            <a:avLst/>
          </a:prstGeom>
        </p:spPr>
      </p:pic>
      <p:sp>
        <p:nvSpPr>
          <p:cNvPr id="6" name="Content Placeholder 2">
            <a:extLst>
              <a:ext uri="{FF2B5EF4-FFF2-40B4-BE49-F238E27FC236}">
                <a16:creationId xmlns:a16="http://schemas.microsoft.com/office/drawing/2014/main" id="{908F58FB-956C-C4E8-1B9C-637327D33AE1}"/>
              </a:ext>
            </a:extLst>
          </p:cNvPr>
          <p:cNvSpPr txBox="1">
            <a:spLocks/>
          </p:cNvSpPr>
          <p:nvPr/>
        </p:nvSpPr>
        <p:spPr>
          <a:xfrm>
            <a:off x="540327" y="703407"/>
            <a:ext cx="5479473" cy="55220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Calibri Light"/>
                <a:cs typeface="Calibri Light"/>
              </a:rPr>
              <a:t>Marital Status and Total Amount</a:t>
            </a:r>
          </a:p>
          <a:p>
            <a:endParaRPr lang="en-US">
              <a:cs typeface="Calibri"/>
            </a:endParaRPr>
          </a:p>
        </p:txBody>
      </p:sp>
      <p:pic>
        <p:nvPicPr>
          <p:cNvPr id="7" name="Picture 7" descr="Graphical user interface&#10;&#10;Description automatically generated">
            <a:extLst>
              <a:ext uri="{FF2B5EF4-FFF2-40B4-BE49-F238E27FC236}">
                <a16:creationId xmlns:a16="http://schemas.microsoft.com/office/drawing/2014/main" id="{7693987B-60AA-29C2-EBEF-54748D2A2458}"/>
              </a:ext>
            </a:extLst>
          </p:cNvPr>
          <p:cNvPicPr>
            <a:picLocks noChangeAspect="1"/>
          </p:cNvPicPr>
          <p:nvPr/>
        </p:nvPicPr>
        <p:blipFill rotWithShape="1">
          <a:blip r:embed="rId3"/>
          <a:srcRect l="19008" t="27009" r="16446" b="20026"/>
          <a:stretch/>
        </p:blipFill>
        <p:spPr>
          <a:xfrm>
            <a:off x="6289964" y="1802824"/>
            <a:ext cx="5414684" cy="3901892"/>
          </a:xfrm>
          <a:prstGeom prst="rect">
            <a:avLst/>
          </a:prstGeom>
        </p:spPr>
      </p:pic>
      <p:sp>
        <p:nvSpPr>
          <p:cNvPr id="2" name="TextBox 1">
            <a:extLst>
              <a:ext uri="{FF2B5EF4-FFF2-40B4-BE49-F238E27FC236}">
                <a16:creationId xmlns:a16="http://schemas.microsoft.com/office/drawing/2014/main" id="{3FA5DC14-CDE9-BC0E-98F1-B1F1D82CFE21}"/>
              </a:ext>
            </a:extLst>
          </p:cNvPr>
          <p:cNvSpPr txBox="1"/>
          <p:nvPr/>
        </p:nvSpPr>
        <p:spPr>
          <a:xfrm>
            <a:off x="311888" y="5734493"/>
            <a:ext cx="121884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above </a:t>
            </a:r>
            <a:r>
              <a:rPr lang="en-US" dirty="0"/>
              <a:t>diagrams </a:t>
            </a:r>
            <a:r>
              <a:rPr lang="en-US"/>
              <a:t>makes clear that there is no connection between a customer's marital status and the typical amount paid. ​Also</a:t>
            </a:r>
            <a:r>
              <a:rPr lang="en-US" dirty="0"/>
              <a:t>,</a:t>
            </a:r>
            <a:r>
              <a:rPr lang="en-US"/>
              <a:t> There is no association between marital status and income in that regard.</a:t>
            </a:r>
            <a:r>
              <a:rPr lang="en-US" dirty="0"/>
              <a:t> </a:t>
            </a:r>
            <a:endParaRPr lang="en-US"/>
          </a:p>
        </p:txBody>
      </p:sp>
    </p:spTree>
    <p:extLst>
      <p:ext uri="{BB962C8B-B14F-4D97-AF65-F5344CB8AC3E}">
        <p14:creationId xmlns:p14="http://schemas.microsoft.com/office/powerpoint/2010/main" val="3602576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9BCA37-8F54-7AFD-3832-5E4EFDEC3CA6}"/>
              </a:ext>
            </a:extLst>
          </p:cNvPr>
          <p:cNvSpPr>
            <a:spLocks noGrp="1"/>
          </p:cNvSpPr>
          <p:nvPr>
            <p:ph idx="1"/>
          </p:nvPr>
        </p:nvSpPr>
        <p:spPr>
          <a:xfrm>
            <a:off x="152400" y="571789"/>
            <a:ext cx="5867400" cy="5709083"/>
          </a:xfrm>
        </p:spPr>
        <p:txBody>
          <a:bodyPr vert="horz" lIns="91440" tIns="45720" rIns="91440" bIns="45720" rtlCol="0" anchor="t">
            <a:normAutofit/>
          </a:bodyPr>
          <a:lstStyle/>
          <a:p>
            <a:r>
              <a:rPr lang="en-US" b="1" dirty="0">
                <a:latin typeface="Calibri Light"/>
                <a:cs typeface="Calibri Light"/>
              </a:rPr>
              <a:t>Kid's Home VS Total Amount Spent</a:t>
            </a:r>
            <a:endParaRPr lang="en-US" dirty="0">
              <a:latin typeface="Calibri Light"/>
              <a:cs typeface="Calibri Light"/>
            </a:endParaRPr>
          </a:p>
          <a:p>
            <a:endParaRPr lang="en-US">
              <a:cs typeface="Calibri" panose="020F0502020204030204"/>
            </a:endParaRPr>
          </a:p>
        </p:txBody>
      </p:sp>
      <p:pic>
        <p:nvPicPr>
          <p:cNvPr id="4" name="Picture 4" descr="A picture containing chart&#10;&#10;Description automatically generated">
            <a:extLst>
              <a:ext uri="{FF2B5EF4-FFF2-40B4-BE49-F238E27FC236}">
                <a16:creationId xmlns:a16="http://schemas.microsoft.com/office/drawing/2014/main" id="{1B807A2F-AB58-5DC7-E980-62DEDA398000}"/>
              </a:ext>
            </a:extLst>
          </p:cNvPr>
          <p:cNvPicPr>
            <a:picLocks noChangeAspect="1"/>
          </p:cNvPicPr>
          <p:nvPr/>
        </p:nvPicPr>
        <p:blipFill rotWithShape="1">
          <a:blip r:embed="rId2"/>
          <a:srcRect l="19014" t="34421" r="13521" b="12865"/>
          <a:stretch/>
        </p:blipFill>
        <p:spPr>
          <a:xfrm>
            <a:off x="228600" y="1006187"/>
            <a:ext cx="5706314" cy="4730912"/>
          </a:xfrm>
          <a:prstGeom prst="rect">
            <a:avLst/>
          </a:prstGeom>
        </p:spPr>
      </p:pic>
      <p:sp>
        <p:nvSpPr>
          <p:cNvPr id="6" name="Content Placeholder 2">
            <a:extLst>
              <a:ext uri="{FF2B5EF4-FFF2-40B4-BE49-F238E27FC236}">
                <a16:creationId xmlns:a16="http://schemas.microsoft.com/office/drawing/2014/main" id="{CE2826A0-1499-EA1E-40D3-3B5B41CD3E0D}"/>
              </a:ext>
            </a:extLst>
          </p:cNvPr>
          <p:cNvSpPr txBox="1">
            <a:spLocks/>
          </p:cNvSpPr>
          <p:nvPr/>
        </p:nvSpPr>
        <p:spPr>
          <a:xfrm>
            <a:off x="6504709" y="571789"/>
            <a:ext cx="5867400" cy="57090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Calibri Light"/>
                <a:cs typeface="Calibri Light"/>
              </a:rPr>
              <a:t>Kid's Home VS Income</a:t>
            </a:r>
            <a:endParaRPr lang="en-US" dirty="0">
              <a:latin typeface="Calibri Light"/>
              <a:cs typeface="Calibri Light"/>
            </a:endParaRPr>
          </a:p>
          <a:p>
            <a:endParaRPr lang="en-US" b="1">
              <a:cs typeface="Calibri"/>
            </a:endParaRPr>
          </a:p>
          <a:p>
            <a:endParaRPr lang="en-US">
              <a:cs typeface="Calibri"/>
            </a:endParaRPr>
          </a:p>
        </p:txBody>
      </p:sp>
      <p:sp>
        <p:nvSpPr>
          <p:cNvPr id="5" name="TextBox 4">
            <a:extLst>
              <a:ext uri="{FF2B5EF4-FFF2-40B4-BE49-F238E27FC236}">
                <a16:creationId xmlns:a16="http://schemas.microsoft.com/office/drawing/2014/main" id="{7441D9F7-B5A5-6A4F-2E07-5DDCB273C69C}"/>
              </a:ext>
            </a:extLst>
          </p:cNvPr>
          <p:cNvSpPr txBox="1"/>
          <p:nvPr/>
        </p:nvSpPr>
        <p:spPr>
          <a:xfrm>
            <a:off x="241005" y="5637028"/>
            <a:ext cx="110188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diagram above shows that customers who don't have children at home </a:t>
            </a:r>
            <a:r>
              <a:rPr lang="en-US" dirty="0"/>
              <a:t>earn and </a:t>
            </a:r>
            <a:r>
              <a:rPr lang="en-US"/>
              <a:t>spend far more than those who do. On average, they spend around 12 times more than other people.</a:t>
            </a:r>
            <a:r>
              <a:rPr lang="en-US" dirty="0"/>
              <a:t> </a:t>
            </a:r>
            <a:endParaRPr lang="en-US" dirty="0">
              <a:cs typeface="Calibri"/>
            </a:endParaRPr>
          </a:p>
        </p:txBody>
      </p:sp>
      <p:pic>
        <p:nvPicPr>
          <p:cNvPr id="2" name="Picture 7" descr="A picture containing graphical user interface&#10;&#10;Description automatically generated">
            <a:extLst>
              <a:ext uri="{FF2B5EF4-FFF2-40B4-BE49-F238E27FC236}">
                <a16:creationId xmlns:a16="http://schemas.microsoft.com/office/drawing/2014/main" id="{7F816496-A11D-3D74-D26E-9274A6B497F8}"/>
              </a:ext>
            </a:extLst>
          </p:cNvPr>
          <p:cNvPicPr>
            <a:picLocks noChangeAspect="1"/>
          </p:cNvPicPr>
          <p:nvPr/>
        </p:nvPicPr>
        <p:blipFill rotWithShape="1">
          <a:blip r:embed="rId3"/>
          <a:srcRect l="22222" t="37321" r="11168" b="11429"/>
          <a:stretch/>
        </p:blipFill>
        <p:spPr>
          <a:xfrm>
            <a:off x="6666090" y="1228372"/>
            <a:ext cx="4965545" cy="4136658"/>
          </a:xfrm>
          <a:prstGeom prst="rect">
            <a:avLst/>
          </a:prstGeom>
        </p:spPr>
      </p:pic>
    </p:spTree>
    <p:extLst>
      <p:ext uri="{BB962C8B-B14F-4D97-AF65-F5344CB8AC3E}">
        <p14:creationId xmlns:p14="http://schemas.microsoft.com/office/powerpoint/2010/main" val="2376251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0B4639-0B22-0E81-75EF-47893596FA7F}"/>
              </a:ext>
            </a:extLst>
          </p:cNvPr>
          <p:cNvSpPr>
            <a:spLocks noGrp="1"/>
          </p:cNvSpPr>
          <p:nvPr>
            <p:ph idx="1"/>
          </p:nvPr>
        </p:nvSpPr>
        <p:spPr>
          <a:xfrm>
            <a:off x="838200" y="613353"/>
            <a:ext cx="10515600" cy="5563610"/>
          </a:xfrm>
        </p:spPr>
        <p:txBody>
          <a:bodyPr vert="horz" lIns="91440" tIns="45720" rIns="91440" bIns="45720" rtlCol="0" anchor="t">
            <a:normAutofit/>
          </a:bodyPr>
          <a:lstStyle/>
          <a:p>
            <a:r>
              <a:rPr lang="en-US" b="1" dirty="0">
                <a:latin typeface="Calibri Light"/>
                <a:cs typeface="Calibri Light"/>
              </a:rPr>
              <a:t>Teen Homes VS Total Amount Spent</a:t>
            </a:r>
          </a:p>
          <a:p>
            <a:endParaRPr lang="en-US">
              <a:cs typeface="Calibri" panose="020F0502020204030204"/>
            </a:endParaRPr>
          </a:p>
        </p:txBody>
      </p:sp>
      <p:sp>
        <p:nvSpPr>
          <p:cNvPr id="5" name="TextBox 4">
            <a:extLst>
              <a:ext uri="{FF2B5EF4-FFF2-40B4-BE49-F238E27FC236}">
                <a16:creationId xmlns:a16="http://schemas.microsoft.com/office/drawing/2014/main" id="{20BD8877-6648-E110-07DF-3A8E16278EEE}"/>
              </a:ext>
            </a:extLst>
          </p:cNvPr>
          <p:cNvSpPr txBox="1"/>
          <p:nvPr/>
        </p:nvSpPr>
        <p:spPr>
          <a:xfrm>
            <a:off x="1029587" y="5583865"/>
            <a:ext cx="1054040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link between Teenagers at Home and Average Amount Spent shows an increased tendency, as can be seen from the graph above. When the number of teens increase so do the average amount spent increases.</a:t>
            </a:r>
          </a:p>
        </p:txBody>
      </p:sp>
      <p:pic>
        <p:nvPicPr>
          <p:cNvPr id="2" name="Picture 5" descr="Graphical user interface&#10;&#10;Description automatically generated">
            <a:extLst>
              <a:ext uri="{FF2B5EF4-FFF2-40B4-BE49-F238E27FC236}">
                <a16:creationId xmlns:a16="http://schemas.microsoft.com/office/drawing/2014/main" id="{FD10EF1F-4D04-4015-1BD2-C1E3DFA3C9C8}"/>
              </a:ext>
            </a:extLst>
          </p:cNvPr>
          <p:cNvPicPr>
            <a:picLocks noChangeAspect="1"/>
          </p:cNvPicPr>
          <p:nvPr/>
        </p:nvPicPr>
        <p:blipFill rotWithShape="1">
          <a:blip r:embed="rId2"/>
          <a:srcRect l="20621" t="28832" r="11947" b="16954"/>
          <a:stretch/>
        </p:blipFill>
        <p:spPr>
          <a:xfrm>
            <a:off x="887455" y="1335617"/>
            <a:ext cx="9983749" cy="4049367"/>
          </a:xfrm>
          <a:prstGeom prst="rect">
            <a:avLst/>
          </a:prstGeom>
        </p:spPr>
      </p:pic>
    </p:spTree>
    <p:extLst>
      <p:ext uri="{BB962C8B-B14F-4D97-AF65-F5344CB8AC3E}">
        <p14:creationId xmlns:p14="http://schemas.microsoft.com/office/powerpoint/2010/main" val="1845326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9BBFF6-952E-5DB6-E67B-1DE231D93B34}"/>
              </a:ext>
            </a:extLst>
          </p:cNvPr>
          <p:cNvSpPr>
            <a:spLocks noGrp="1"/>
          </p:cNvSpPr>
          <p:nvPr>
            <p:ph type="title"/>
          </p:nvPr>
        </p:nvSpPr>
        <p:spPr>
          <a:xfrm>
            <a:off x="302853" y="497628"/>
            <a:ext cx="3991356" cy="1463040"/>
          </a:xfrm>
        </p:spPr>
        <p:txBody>
          <a:bodyPr anchor="ctr">
            <a:normAutofit/>
          </a:bodyPr>
          <a:lstStyle/>
          <a:p>
            <a:r>
              <a:rPr lang="en-US" sz="2800" b="1" dirty="0">
                <a:latin typeface="Calibri Light"/>
                <a:cs typeface="Calibri Light"/>
              </a:rPr>
              <a:t>Total Children vs. Amount Spend</a:t>
            </a:r>
          </a:p>
        </p:txBody>
      </p:sp>
      <p:sp>
        <p:nvSpPr>
          <p:cNvPr id="1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8FF1177-E9F3-F8CA-330F-9E4D5C23DD68}"/>
              </a:ext>
            </a:extLst>
          </p:cNvPr>
          <p:cNvSpPr>
            <a:spLocks noGrp="1"/>
          </p:cNvSpPr>
          <p:nvPr>
            <p:ph idx="1"/>
          </p:nvPr>
        </p:nvSpPr>
        <p:spPr>
          <a:xfrm>
            <a:off x="4654295" y="502920"/>
            <a:ext cx="6894576" cy="1463040"/>
          </a:xfrm>
        </p:spPr>
        <p:txBody>
          <a:bodyPr anchor="ctr">
            <a:normAutofit/>
          </a:bodyPr>
          <a:lstStyle/>
          <a:p>
            <a:r>
              <a:rPr lang="en-US" sz="2200">
                <a:ea typeface="+mn-lt"/>
                <a:cs typeface="+mn-lt"/>
              </a:rPr>
              <a:t>As the Total number of Children decreases, the amount Spent increases.</a:t>
            </a:r>
          </a:p>
          <a:p>
            <a:r>
              <a:rPr lang="en-US" sz="2200">
                <a:ea typeface="+mn-lt"/>
                <a:cs typeface="+mn-lt"/>
              </a:rPr>
              <a:t>Also, on a contrary we see that customers who don't have children spends way more than others.</a:t>
            </a:r>
            <a:endParaRPr lang="en-US" sz="2200">
              <a:cs typeface="Calibri"/>
            </a:endParaRPr>
          </a:p>
        </p:txBody>
      </p:sp>
      <p:pic>
        <p:nvPicPr>
          <p:cNvPr id="4" name="Picture 4" descr="Chart&#10;&#10;Description automatically generated">
            <a:extLst>
              <a:ext uri="{FF2B5EF4-FFF2-40B4-BE49-F238E27FC236}">
                <a16:creationId xmlns:a16="http://schemas.microsoft.com/office/drawing/2014/main" id="{C8FEBC59-0419-244D-064B-87EAE8A47193}"/>
              </a:ext>
            </a:extLst>
          </p:cNvPr>
          <p:cNvPicPr>
            <a:picLocks noChangeAspect="1"/>
          </p:cNvPicPr>
          <p:nvPr/>
        </p:nvPicPr>
        <p:blipFill>
          <a:blip r:embed="rId2"/>
          <a:stretch>
            <a:fillRect/>
          </a:stretch>
        </p:blipFill>
        <p:spPr>
          <a:xfrm>
            <a:off x="2301050" y="2290936"/>
            <a:ext cx="7577707" cy="3959352"/>
          </a:xfrm>
          <a:prstGeom prst="rect">
            <a:avLst/>
          </a:prstGeom>
        </p:spPr>
      </p:pic>
    </p:spTree>
    <p:extLst>
      <p:ext uri="{BB962C8B-B14F-4D97-AF65-F5344CB8AC3E}">
        <p14:creationId xmlns:p14="http://schemas.microsoft.com/office/powerpoint/2010/main" val="19505756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668</Words>
  <Application>Microsoft Office PowerPoint</Application>
  <PresentationFormat>Widescreen</PresentationFormat>
  <Paragraphs>62</Paragraphs>
  <Slides>14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Exploratory Data Analysis</vt:lpstr>
      <vt:lpstr>Data and Code</vt:lpstr>
      <vt:lpstr>Bivariate Analysis</vt:lpstr>
      <vt:lpstr>PowerPoint Presentation</vt:lpstr>
      <vt:lpstr>PowerPoint Presentation</vt:lpstr>
      <vt:lpstr>PowerPoint Presentation</vt:lpstr>
      <vt:lpstr>PowerPoint Presentation</vt:lpstr>
      <vt:lpstr>PowerPoint Presentation</vt:lpstr>
      <vt:lpstr>Total Children vs. Amount Spend</vt:lpstr>
      <vt:lpstr>Income vs. Total Amount Spent</vt:lpstr>
      <vt:lpstr>Multivariate Analysis</vt:lpstr>
      <vt:lpstr>Total Children vs Income vs Total Amount Spend</vt:lpstr>
      <vt:lpstr>Conclusion from EDA</vt:lpstr>
      <vt:lpstr>Next Steps towards model building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harshil chauhan</dc:creator>
  <cp:lastModifiedBy>Harshil Surendra Chauhan</cp:lastModifiedBy>
  <cp:revision>68</cp:revision>
  <dcterms:created xsi:type="dcterms:W3CDTF">2023-03-19T22:52:33Z</dcterms:created>
  <dcterms:modified xsi:type="dcterms:W3CDTF">2023-03-20T17:27:29Z</dcterms:modified>
</cp:coreProperties>
</file>